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Inter SemiBold"/>
      <p:regular r:id="rId26"/>
      <p:bold r:id="rId27"/>
      <p:italic r:id="rId28"/>
      <p:boldItalic r:id="rId29"/>
    </p:embeddedFont>
    <p:embeddedFont>
      <p:font typeface="Inter Light"/>
      <p:regular r:id="rId30"/>
      <p:bold r:id="rId31"/>
      <p:italic r:id="rId32"/>
      <p:boldItalic r:id="rId33"/>
    </p:embeddedFont>
    <p:embeddedFont>
      <p:font typeface="Inter"/>
      <p:regular r:id="rId34"/>
      <p:bold r:id="rId35"/>
      <p:italic r:id="rId36"/>
      <p:boldItalic r:id="rId37"/>
    </p:embeddedFont>
    <p:embeddedFont>
      <p:font typeface="Inter ExtraBold"/>
      <p:bold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4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SemiBold-regular.fntdata"/><Relationship Id="rId25" Type="http://schemas.openxmlformats.org/officeDocument/2006/relationships/slide" Target="slides/slide19.xml"/><Relationship Id="rId28" Type="http://schemas.openxmlformats.org/officeDocument/2006/relationships/font" Target="fonts/InterSemiBold-italic.fntdata"/><Relationship Id="rId27" Type="http://schemas.openxmlformats.org/officeDocument/2006/relationships/font" Target="fonts/Inter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Light-bold.fntdata"/><Relationship Id="rId30" Type="http://schemas.openxmlformats.org/officeDocument/2006/relationships/font" Target="fonts/InterLight-regular.fntdata"/><Relationship Id="rId11" Type="http://schemas.openxmlformats.org/officeDocument/2006/relationships/slide" Target="slides/slide5.xml"/><Relationship Id="rId33" Type="http://schemas.openxmlformats.org/officeDocument/2006/relationships/font" Target="fonts/Inter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InterLight-italic.fntdata"/><Relationship Id="rId13" Type="http://schemas.openxmlformats.org/officeDocument/2006/relationships/slide" Target="slides/slide7.xml"/><Relationship Id="rId35" Type="http://schemas.openxmlformats.org/officeDocument/2006/relationships/font" Target="fonts/Inter-bold.fntdata"/><Relationship Id="rId12" Type="http://schemas.openxmlformats.org/officeDocument/2006/relationships/slide" Target="slides/slide6.xml"/><Relationship Id="rId34" Type="http://schemas.openxmlformats.org/officeDocument/2006/relationships/font" Target="fonts/Inter-regular.fntdata"/><Relationship Id="rId15" Type="http://schemas.openxmlformats.org/officeDocument/2006/relationships/slide" Target="slides/slide9.xml"/><Relationship Id="rId37" Type="http://schemas.openxmlformats.org/officeDocument/2006/relationships/font" Target="fonts/Inter-boldItalic.fntdata"/><Relationship Id="rId14" Type="http://schemas.openxmlformats.org/officeDocument/2006/relationships/slide" Target="slides/slide8.xml"/><Relationship Id="rId36" Type="http://schemas.openxmlformats.org/officeDocument/2006/relationships/font" Target="fonts/Inter-italic.fntdata"/><Relationship Id="rId17" Type="http://schemas.openxmlformats.org/officeDocument/2006/relationships/slide" Target="slides/slide11.xml"/><Relationship Id="rId39" Type="http://schemas.openxmlformats.org/officeDocument/2006/relationships/font" Target="fonts/InterExtraBold-boldItalic.fntdata"/><Relationship Id="rId16" Type="http://schemas.openxmlformats.org/officeDocument/2006/relationships/slide" Target="slides/slide10.xml"/><Relationship Id="rId38" Type="http://schemas.openxmlformats.org/officeDocument/2006/relationships/font" Target="fonts/InterExtraBold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2ce8176a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2ce8176a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 to Ellis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2cf880ca3b_3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32cf880ca3b_3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Pass to Zack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2d32f1a724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2d32f1a724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2d32f1a724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2d32f1a72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Pass to Brooks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2d32f1a72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2d32f1a72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2d32f1a72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2d32f1a72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af779222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af779222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af7792227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af7792227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af7792227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af7792227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Pass back to Ellis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2ce8176a70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2ce8176a70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 to Jordan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2ce8176a7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2ce8176a7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2ce8176a7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2ce8176a7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2ce8176a7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2ce8176a7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32ce8176a7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32ce8176a7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Pass to Jordan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2cf880ca3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2cf880ca3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2cf880ca3b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2cf880ca3b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2cf880ca3b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2cf880ca3b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2cf880ca3b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2cf880ca3b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2cf880ca3b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2cf880ca3b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Advocating for the Adoption of UiPath ReFramework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Key Points for a PowerPoint Presentation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Introduction to UiPath ReFramework: Explain what it is and its purpose in simple terms. – </a:t>
            </a:r>
            <a:r>
              <a:rPr b="1" lang="en">
                <a:solidFill>
                  <a:schemeClr val="dk1"/>
                </a:solidFill>
              </a:rPr>
              <a:t>Captain Ellis Hartley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Will create a timeline/contents slide and intro slide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Benefits of UiPath REFramework: Highlight advantages such as ease of use, reliability, and efficiency. – </a:t>
            </a:r>
            <a:r>
              <a:rPr b="1" lang="en">
                <a:solidFill>
                  <a:schemeClr val="dk1"/>
                </a:solidFill>
              </a:rPr>
              <a:t>Jordan Kohout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Real-World Examples: Share success stories and case studies of businesses that have benefited from using ReFramework. – </a:t>
            </a:r>
            <a:r>
              <a:rPr b="1" lang="en">
                <a:solidFill>
                  <a:schemeClr val="dk1"/>
                </a:solidFill>
              </a:rPr>
              <a:t>Brooks Charlton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Simplified Automations: Describe how ReFramework makes automation processes smoother and more manageable. – </a:t>
            </a:r>
            <a:r>
              <a:rPr b="1" lang="en">
                <a:solidFill>
                  <a:schemeClr val="dk1"/>
                </a:solidFill>
              </a:rPr>
              <a:t>Zack Waterson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Support and Community: Emphasize the availability of resources, training, and a supportive community for users. – </a:t>
            </a:r>
            <a:r>
              <a:rPr b="1" lang="en">
                <a:solidFill>
                  <a:schemeClr val="dk1"/>
                </a:solidFill>
              </a:rPr>
              <a:t>Ellis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Conclusion and Call to Action: Summarize key points and encourage the adoption of UiPath ReFramework. – </a:t>
            </a:r>
            <a:r>
              <a:rPr b="1" lang="en">
                <a:solidFill>
                  <a:schemeClr val="dk1"/>
                </a:solidFill>
              </a:rPr>
              <a:t>Jordan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4" name="Google Shape;84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9" name="Google Shape;89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3" name="Google Shape;93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8" name="Google Shape;9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9" name="Google Shape;109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11" name="Google Shape;111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3" name="Google Shape;113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8" name="Google Shape;118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9" name="Google Shape;119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20" name="Google Shape;120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21" name="Google Shape;121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4" name="Google Shape;144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7" name="Google Shape;147;p23"/>
          <p:cNvCxnSpPr>
            <a:endCxn id="148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7" name="Google Shape;157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8" name="Google Shape;158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" name="Google Shape;161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6" name="Google Shape;166;p2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1" name="Google Shape;17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" name="Google Shape;174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5" name="Google Shape;175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8" name="Google Shape;178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9" name="Google Shape;179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" name="Google Shape;183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5" name="Google Shape;185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6" name="Google Shape;186;p2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0" name="Google Shape;190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7" name="Google Shape;197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9" name="Google Shape;199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1" name="Google Shape;201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3" name="Google Shape;203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9" name="Google Shape;209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" name="Google Shape;210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3" name="Google Shape;213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17" name="Google Shape;217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0" name="Google Shape;220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1" name="Google Shape;221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2" name="Google Shape;222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3" name="Google Shape;223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24" name="Google Shape;224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25" name="Google Shape;225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8" name="Google Shape;228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0" name="Google Shape;230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1" name="Google Shape;231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2" name="Google Shape;232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3" name="Google Shape;233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4" name="Google Shape;234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35" name="Google Shape;235;p3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6" name="Google Shape;236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5" name="Google Shape;24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6" name="Google Shape;24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7" name="Google Shape;24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8" name="Google Shape;24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9" name="Google Shape;24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0" name="Google Shape;25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1" name="Google Shape;25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52" name="Google Shape;25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3" name="Google Shape;25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4" name="Google Shape;25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55" name="Google Shape;25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0" name="Google Shape;26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61" name="Google Shape;26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4" name="Google Shape;26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7" name="Google Shape;26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8" name="Google Shape;2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6" name="Google Shape;27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3" name="Google Shape;28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7" name="Google Shape;28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8" name="Google Shape;28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92" name="Google Shape;29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5" name="Google Shape;29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6" name="Google Shape;29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1" name="Google Shape;30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3" name="Google Shape;30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4" name="Google Shape;30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5" name="Google Shape;30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1" name="Google Shape;31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9" name="Google Shape;31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2" name="Google Shape;33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3" name="Google Shape;33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4" name="Google Shape;33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6" name="Google Shape;33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8" name="Google Shape;33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9" name="Google Shape;33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2" name="Google Shape;34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1" name="Google Shape;35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2" name="Google Shape;35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5" name="Google Shape;35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6" name="Google Shape;35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8" name="Google Shape;35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59" name="Google Shape;35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2" name="Google Shape;36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4" name="Google Shape;36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4" name="Google Shape;37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77" name="Google Shape;37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13.png"/><Relationship Id="rId6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3"/>
          <p:cNvSpPr txBox="1"/>
          <p:nvPr>
            <p:ph type="title"/>
          </p:nvPr>
        </p:nvSpPr>
        <p:spPr>
          <a:xfrm>
            <a:off x="420875" y="1705496"/>
            <a:ext cx="432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UiPath REFramework</a:t>
            </a:r>
            <a:endParaRPr sz="4700"/>
          </a:p>
        </p:txBody>
      </p:sp>
      <p:sp>
        <p:nvSpPr>
          <p:cNvPr id="385" name="Google Shape;385;p53"/>
          <p:cNvSpPr txBox="1"/>
          <p:nvPr>
            <p:ph idx="2" type="title"/>
          </p:nvPr>
        </p:nvSpPr>
        <p:spPr>
          <a:xfrm>
            <a:off x="420875" y="3318663"/>
            <a:ext cx="403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Advocating for the Adoption of UiPath REFramework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 6, 2025</a:t>
            </a:r>
            <a:endParaRPr/>
          </a:p>
        </p:txBody>
      </p:sp>
      <p:sp>
        <p:nvSpPr>
          <p:cNvPr id="386" name="Google Shape;386;p53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Brooks, Ellis, Jordan, Zack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387" name="Google Shape;387;p53"/>
          <p:cNvPicPr preferRelativeResize="0"/>
          <p:nvPr/>
        </p:nvPicPr>
        <p:blipFill rotWithShape="1">
          <a:blip r:embed="rId3">
            <a:alphaModFix amt="80000"/>
          </a:blip>
          <a:srcRect b="0" l="13687" r="42144" t="0"/>
          <a:stretch/>
        </p:blipFill>
        <p:spPr>
          <a:xfrm>
            <a:off x="5218300" y="200400"/>
            <a:ext cx="3704400" cy="4742700"/>
          </a:xfrm>
          <a:prstGeom prst="roundRect">
            <a:avLst>
              <a:gd fmla="val 838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62"/>
          <p:cNvSpPr txBox="1"/>
          <p:nvPr>
            <p:ph type="title"/>
          </p:nvPr>
        </p:nvSpPr>
        <p:spPr>
          <a:xfrm>
            <a:off x="110375" y="19720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Reusability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6" name="Google Shape;496;p6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7" name="Google Shape;497;p62"/>
          <p:cNvSpPr txBox="1"/>
          <p:nvPr/>
        </p:nvSpPr>
        <p:spPr>
          <a:xfrm>
            <a:off x="110375" y="2427888"/>
            <a:ext cx="65013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Reutilization across other projects</a:t>
            </a:r>
            <a:endParaRPr b="1" sz="15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8" name="Google Shape;498;p62"/>
          <p:cNvSpPr txBox="1"/>
          <p:nvPr/>
        </p:nvSpPr>
        <p:spPr>
          <a:xfrm>
            <a:off x="187800" y="2859400"/>
            <a:ext cx="43842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Intuitive 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structure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, out-of-the-box components can be copied and utilized in other projects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Quickly and 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seamlessly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switch data-types and endpoints within the same project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99" name="Google Shape;49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600" y="1171363"/>
            <a:ext cx="4110675" cy="2800774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62"/>
          <p:cNvSpPr txBox="1"/>
          <p:nvPr/>
        </p:nvSpPr>
        <p:spPr>
          <a:xfrm>
            <a:off x="187800" y="203200"/>
            <a:ext cx="684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UiPath REFramework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3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Simplified Automations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6" name="Google Shape;506;p63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7" name="Google Shape;507;p63"/>
          <p:cNvSpPr txBox="1"/>
          <p:nvPr/>
        </p:nvSpPr>
        <p:spPr>
          <a:xfrm>
            <a:off x="452575" y="1166300"/>
            <a:ext cx="472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REFramework speeds up and simplifies Automation project implementations.</a:t>
            </a:r>
            <a:endParaRPr sz="15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08" name="Google Shape;508;p63"/>
          <p:cNvPicPr preferRelativeResize="0"/>
          <p:nvPr/>
        </p:nvPicPr>
        <p:blipFill rotWithShape="1">
          <a:blip r:embed="rId3">
            <a:alphaModFix/>
          </a:blip>
          <a:srcRect b="4504" l="0" r="0" t="4495"/>
          <a:stretch/>
        </p:blipFill>
        <p:spPr>
          <a:xfrm>
            <a:off x="5174575" y="1127100"/>
            <a:ext cx="3770701" cy="3431374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3"/>
          <p:cNvSpPr txBox="1"/>
          <p:nvPr/>
        </p:nvSpPr>
        <p:spPr>
          <a:xfrm>
            <a:off x="360050" y="1711800"/>
            <a:ext cx="4384200" cy="30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Provides a standardized project structure, making errors in implementation less likely to occur and easier to fix.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Includes 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necessary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workflows and error handling so developers do not need to start from scratch.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Integrates seamlessly with Orchestrator queues.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Built in logging helps to monitor the automation and aid in debugging.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4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Simplified Automations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5" name="Google Shape;515;p6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6" name="Google Shape;516;p64"/>
          <p:cNvSpPr txBox="1"/>
          <p:nvPr/>
        </p:nvSpPr>
        <p:spPr>
          <a:xfrm>
            <a:off x="476700" y="907850"/>
            <a:ext cx="472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7" name="Google Shape;517;p64"/>
          <p:cNvSpPr txBox="1"/>
          <p:nvPr/>
        </p:nvSpPr>
        <p:spPr>
          <a:xfrm>
            <a:off x="344325" y="1405100"/>
            <a:ext cx="4384200" cy="30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REFramework allows for settings and parameter changes in a config file without changing the code.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Includes activities to initialize all programs utilized by the automation, and activities to close and restart the applications in case of an error.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Due to the standardized project structure, it is easier for another developer to pick it up in the future, if necessary.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18" name="Google Shape;518;p64"/>
          <p:cNvPicPr preferRelativeResize="0"/>
          <p:nvPr/>
        </p:nvPicPr>
        <p:blipFill rotWithShape="1">
          <a:blip r:embed="rId3">
            <a:alphaModFix/>
          </a:blip>
          <a:srcRect b="-919" l="2494" r="15464" t="920"/>
          <a:stretch/>
        </p:blipFill>
        <p:spPr>
          <a:xfrm>
            <a:off x="5135250" y="1014400"/>
            <a:ext cx="3770701" cy="343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5"/>
          <p:cNvSpPr txBox="1"/>
          <p:nvPr>
            <p:ph idx="1" type="body"/>
          </p:nvPr>
        </p:nvSpPr>
        <p:spPr>
          <a:xfrm>
            <a:off x="420875" y="1124500"/>
            <a:ext cx="41193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4" name="Google Shape;524;p65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Business Case: Automating Employee Onboarding 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5" name="Google Shape;525;p6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6" name="Google Shape;526;p65"/>
          <p:cNvSpPr txBox="1"/>
          <p:nvPr/>
        </p:nvSpPr>
        <p:spPr>
          <a:xfrm>
            <a:off x="420875" y="1014400"/>
            <a:ext cx="8171700" cy="3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A large company hires hundreds of new employees every month. The HR department currently manually 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processes</a:t>
            </a: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onboarding tasks for each new hire such as: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Creating and setting up user accounts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Sending welcome emails with benefit packets, necessary training needing to be completed, and other needed company/job information 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Updating their HCM solution and other internal systems 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process is time consuming and repetitive and is prone to delays 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</a:pPr>
            <a:r>
              <a:rPr lang="en"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The company is looking to automate the entire employee onboarding process using UiPath’s ReFramework to ensure accuracy, speed, and efficiency </a:t>
            </a:r>
            <a:endParaRPr sz="1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6"/>
          <p:cNvSpPr txBox="1"/>
          <p:nvPr>
            <p:ph idx="1" type="body"/>
          </p:nvPr>
        </p:nvSpPr>
        <p:spPr>
          <a:xfrm>
            <a:off x="420875" y="1124500"/>
            <a:ext cx="79539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Load configuration files (HR credentials, email templates, benefit packets, account creation information)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Establish connections </a:t>
            </a: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to the HCM solution and other internal systems (Microsoft 365, directory, company applications)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Retrieve new hire data from Recruiting team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2" name="Google Shape;532;p66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Business Case: Initialization 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3" name="Google Shape;533;p6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4" name="Google Shape;534;p66"/>
          <p:cNvSpPr txBox="1"/>
          <p:nvPr/>
        </p:nvSpPr>
        <p:spPr>
          <a:xfrm>
            <a:off x="476700" y="907850"/>
            <a:ext cx="817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7"/>
          <p:cNvSpPr txBox="1"/>
          <p:nvPr>
            <p:ph idx="1" type="body"/>
          </p:nvPr>
        </p:nvSpPr>
        <p:spPr>
          <a:xfrm>
            <a:off x="420875" y="1014400"/>
            <a:ext cx="79539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Read each new hire’s information personal details, department, job title, start date, manager)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Char char="●"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Add employee data to the queue for internal processing 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0" name="Google Shape;540;p67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Business Case: Get Transaction Data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1" name="Google Shape;541;p6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8"/>
          <p:cNvSpPr txBox="1"/>
          <p:nvPr>
            <p:ph idx="1" type="body"/>
          </p:nvPr>
        </p:nvSpPr>
        <p:spPr>
          <a:xfrm>
            <a:off x="420875" y="1014400"/>
            <a:ext cx="79539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Create user accounts in the company’s HCM system, directory, role-dependent internal applications, and Microsoft 365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Assign system access based on applicable role and department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Send welcome email with login credentials set up, onboarding information, and applicable training documents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Schedule orientation session by adding new hires to meeting invite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7" name="Google Shape;547;p68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Business Case: Process Transaction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8" name="Google Shape;548;p6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9"/>
          <p:cNvSpPr txBox="1"/>
          <p:nvPr>
            <p:ph idx="1" type="body"/>
          </p:nvPr>
        </p:nvSpPr>
        <p:spPr>
          <a:xfrm>
            <a:off x="420875" y="1014400"/>
            <a:ext cx="79539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Log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successful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onboarding in the HCM solution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Open Sans"/>
              <a:buChar char="●"/>
            </a:pP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If any errors 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occurred</a:t>
            </a:r>
            <a:r>
              <a:rPr lang="en" sz="1500">
                <a:latin typeface="Open Sans"/>
                <a:ea typeface="Open Sans"/>
                <a:cs typeface="Open Sans"/>
                <a:sym typeface="Open Sans"/>
              </a:rPr>
              <a:t> (system issues, missing data, incomplete data), retry or notify HR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4" name="Google Shape;554;p69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Business Case: End Process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5" name="Google Shape;555;p6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70"/>
          <p:cNvSpPr txBox="1"/>
          <p:nvPr>
            <p:ph type="title"/>
          </p:nvPr>
        </p:nvSpPr>
        <p:spPr>
          <a:xfrm>
            <a:off x="452575" y="5968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Support and Community</a:t>
            </a:r>
            <a:endParaRPr/>
          </a:p>
        </p:txBody>
      </p:sp>
      <p:sp>
        <p:nvSpPr>
          <p:cNvPr id="561" name="Google Shape;561;p70"/>
          <p:cNvSpPr txBox="1"/>
          <p:nvPr>
            <p:ph idx="4294967295" type="body"/>
          </p:nvPr>
        </p:nvSpPr>
        <p:spPr>
          <a:xfrm>
            <a:off x="452575" y="1994850"/>
            <a:ext cx="2966100" cy="17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UiPath provides a large number of resources and tools to support developers in using the REFramework, including a fully-integrated training platform, detailed documentation, and a community forum with expert guidance from the UiPath Team. .</a:t>
            </a:r>
            <a:endParaRPr/>
          </a:p>
        </p:txBody>
      </p:sp>
      <p:sp>
        <p:nvSpPr>
          <p:cNvPr id="562" name="Google Shape;562;p70"/>
          <p:cNvSpPr/>
          <p:nvPr/>
        </p:nvSpPr>
        <p:spPr>
          <a:xfrm>
            <a:off x="604975" y="3483150"/>
            <a:ext cx="2541900" cy="9837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UiPath</a:t>
            </a:r>
            <a:endParaRPr sz="2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REFramework</a:t>
            </a:r>
            <a:endParaRPr sz="2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63" name="Google Shape;563;p70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4" name="Google Shape;564;p70"/>
          <p:cNvGrpSpPr/>
          <p:nvPr/>
        </p:nvGrpSpPr>
        <p:grpSpPr>
          <a:xfrm>
            <a:off x="5125689" y="3718890"/>
            <a:ext cx="1896729" cy="548658"/>
            <a:chOff x="5559450" y="3633500"/>
            <a:chExt cx="2337600" cy="673200"/>
          </a:xfrm>
        </p:grpSpPr>
        <p:sp>
          <p:nvSpPr>
            <p:cNvPr id="565" name="Google Shape;565;p70"/>
            <p:cNvSpPr/>
            <p:nvPr/>
          </p:nvSpPr>
          <p:spPr>
            <a:xfrm>
              <a:off x="5559450" y="3633500"/>
              <a:ext cx="2337600" cy="6732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pic>
          <p:nvPicPr>
            <p:cNvPr id="566" name="Google Shape;566;p7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720313" y="3773300"/>
              <a:ext cx="2015882" cy="393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67" name="Google Shape;567;p70"/>
          <p:cNvGrpSpPr/>
          <p:nvPr/>
        </p:nvGrpSpPr>
        <p:grpSpPr>
          <a:xfrm>
            <a:off x="5125435" y="1128792"/>
            <a:ext cx="2203091" cy="548658"/>
            <a:chOff x="1461025" y="3711750"/>
            <a:chExt cx="2713500" cy="673200"/>
          </a:xfrm>
        </p:grpSpPr>
        <p:pic>
          <p:nvPicPr>
            <p:cNvPr id="568" name="Google Shape;568;p7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91700" y="3849492"/>
              <a:ext cx="2452162" cy="39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9" name="Google Shape;569;p70"/>
            <p:cNvSpPr/>
            <p:nvPr/>
          </p:nvSpPr>
          <p:spPr>
            <a:xfrm>
              <a:off x="1461025" y="3711750"/>
              <a:ext cx="2713500" cy="6732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</p:grpSp>
      <p:grpSp>
        <p:nvGrpSpPr>
          <p:cNvPr id="570" name="Google Shape;570;p70"/>
          <p:cNvGrpSpPr/>
          <p:nvPr/>
        </p:nvGrpSpPr>
        <p:grpSpPr>
          <a:xfrm>
            <a:off x="5125500" y="2423775"/>
            <a:ext cx="3067200" cy="548700"/>
            <a:chOff x="1261075" y="3253537"/>
            <a:chExt cx="3067200" cy="548700"/>
          </a:xfrm>
        </p:grpSpPr>
        <p:sp>
          <p:nvSpPr>
            <p:cNvPr id="571" name="Google Shape;571;p70"/>
            <p:cNvSpPr/>
            <p:nvPr/>
          </p:nvSpPr>
          <p:spPr>
            <a:xfrm>
              <a:off x="1261075" y="3253537"/>
              <a:ext cx="3067200" cy="548700"/>
            </a:xfrm>
            <a:prstGeom prst="roundRect">
              <a:avLst>
                <a:gd fmla="val 50000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endParaRPr>
            </a:p>
          </p:txBody>
        </p:sp>
        <p:grpSp>
          <p:nvGrpSpPr>
            <p:cNvPr id="572" name="Google Shape;572;p70"/>
            <p:cNvGrpSpPr/>
            <p:nvPr/>
          </p:nvGrpSpPr>
          <p:grpSpPr>
            <a:xfrm>
              <a:off x="1386671" y="3367449"/>
              <a:ext cx="2941570" cy="320714"/>
              <a:chOff x="4764946" y="4619024"/>
              <a:chExt cx="2941570" cy="320714"/>
            </a:xfrm>
          </p:grpSpPr>
          <p:pic>
            <p:nvPicPr>
              <p:cNvPr id="573" name="Google Shape;573;p7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43178" t="0"/>
              <a:stretch/>
            </p:blipFill>
            <p:spPr>
              <a:xfrm>
                <a:off x="4764946" y="4619024"/>
                <a:ext cx="1028488" cy="32071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574" name="Google Shape;574;p70"/>
              <p:cNvSpPr txBox="1"/>
              <p:nvPr/>
            </p:nvSpPr>
            <p:spPr>
              <a:xfrm>
                <a:off x="5725016" y="4619024"/>
                <a:ext cx="1981500" cy="320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solidFill>
                      <a:schemeClr val="dk2"/>
                    </a:solidFill>
                    <a:latin typeface="Inter ExtraBold"/>
                    <a:ea typeface="Inter ExtraBold"/>
                    <a:cs typeface="Inter ExtraBold"/>
                    <a:sym typeface="Inter ExtraBold"/>
                  </a:rPr>
                  <a:t>Documentation</a:t>
                </a:r>
                <a:endParaRPr sz="1800">
                  <a:solidFill>
                    <a:schemeClr val="dk2"/>
                  </a:solidFill>
                  <a:latin typeface="Inter ExtraBold"/>
                  <a:ea typeface="Inter ExtraBold"/>
                  <a:cs typeface="Inter ExtraBold"/>
                  <a:sym typeface="Inter ExtraBold"/>
                </a:endParaRPr>
              </a:p>
            </p:txBody>
          </p:sp>
        </p:grpSp>
      </p:grpSp>
      <p:cxnSp>
        <p:nvCxnSpPr>
          <p:cNvPr id="575" name="Google Shape;575;p70"/>
          <p:cNvCxnSpPr>
            <a:stCxn id="562" idx="3"/>
            <a:endCxn id="571" idx="1"/>
          </p:cNvCxnSpPr>
          <p:nvPr/>
        </p:nvCxnSpPr>
        <p:spPr>
          <a:xfrm flipH="1" rot="10800000">
            <a:off x="3146875" y="2698200"/>
            <a:ext cx="1978500" cy="1276800"/>
          </a:xfrm>
          <a:prstGeom prst="bentConnector3">
            <a:avLst>
              <a:gd fmla="val 50003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6" name="Google Shape;576;p70"/>
          <p:cNvCxnSpPr>
            <a:stCxn id="569" idx="1"/>
            <a:endCxn id="565" idx="1"/>
          </p:cNvCxnSpPr>
          <p:nvPr/>
        </p:nvCxnSpPr>
        <p:spPr>
          <a:xfrm>
            <a:off x="5125435" y="1403121"/>
            <a:ext cx="600" cy="2590200"/>
          </a:xfrm>
          <a:prstGeom prst="bentConnector3">
            <a:avLst>
              <a:gd fmla="val -396875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standing on the sidewalk." id="581" name="Google Shape;581;p7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444" l="18142" r="23913" t="3454"/>
          <a:stretch/>
        </p:blipFill>
        <p:spPr>
          <a:xfrm>
            <a:off x="6445900" y="626975"/>
            <a:ext cx="1932900" cy="2070000"/>
          </a:xfrm>
          <a:prstGeom prst="roundRect">
            <a:avLst>
              <a:gd fmla="val 16667" name="adj"/>
            </a:avLst>
          </a:prstGeom>
        </p:spPr>
      </p:pic>
      <p:pic>
        <p:nvPicPr>
          <p:cNvPr descr="Person standing on street wearing beanie." id="582" name="Google Shape;582;p71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30334" l="17073" r="17080" t="22664"/>
          <a:stretch/>
        </p:blipFill>
        <p:spPr>
          <a:xfrm>
            <a:off x="4210025" y="626975"/>
            <a:ext cx="1932900" cy="2070000"/>
          </a:xfrm>
          <a:prstGeom prst="roundRect">
            <a:avLst>
              <a:gd fmla="val 16667" name="adj"/>
            </a:avLst>
          </a:prstGeom>
        </p:spPr>
      </p:pic>
      <p:sp>
        <p:nvSpPr>
          <p:cNvPr id="583" name="Google Shape;583;p71"/>
          <p:cNvSpPr txBox="1"/>
          <p:nvPr>
            <p:ph type="title"/>
          </p:nvPr>
        </p:nvSpPr>
        <p:spPr>
          <a:xfrm>
            <a:off x="450850" y="596800"/>
            <a:ext cx="37593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84" name="Google Shape;584;p71"/>
          <p:cNvSpPr txBox="1"/>
          <p:nvPr>
            <p:ph idx="1" type="subTitle"/>
          </p:nvPr>
        </p:nvSpPr>
        <p:spPr>
          <a:xfrm>
            <a:off x="4210025" y="2802675"/>
            <a:ext cx="19068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Before REFramework</a:t>
            </a:r>
            <a:endParaRPr/>
          </a:p>
        </p:txBody>
      </p:sp>
      <p:sp>
        <p:nvSpPr>
          <p:cNvPr id="585" name="Google Shape;585;p71"/>
          <p:cNvSpPr txBox="1"/>
          <p:nvPr>
            <p:ph idx="4" type="body"/>
          </p:nvPr>
        </p:nvSpPr>
        <p:spPr>
          <a:xfrm>
            <a:off x="4210025" y="3441550"/>
            <a:ext cx="19329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Stakeholder receiving yet another message about failed automations, losing critical business data</a:t>
            </a:r>
            <a:endParaRPr/>
          </a:p>
        </p:txBody>
      </p:sp>
      <p:sp>
        <p:nvSpPr>
          <p:cNvPr id="586" name="Google Shape;586;p71"/>
          <p:cNvSpPr txBox="1"/>
          <p:nvPr>
            <p:ph idx="5" type="subTitle"/>
          </p:nvPr>
        </p:nvSpPr>
        <p:spPr>
          <a:xfrm>
            <a:off x="6458950" y="2802675"/>
            <a:ext cx="19068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After REFramework</a:t>
            </a:r>
            <a:endParaRPr/>
          </a:p>
        </p:txBody>
      </p:sp>
      <p:sp>
        <p:nvSpPr>
          <p:cNvPr id="587" name="Google Shape;587;p71"/>
          <p:cNvSpPr txBox="1"/>
          <p:nvPr>
            <p:ph idx="6" type="body"/>
          </p:nvPr>
        </p:nvSpPr>
        <p:spPr>
          <a:xfrm>
            <a:off x="6458950" y="3441550"/>
            <a:ext cx="19329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same stakeholder after switching to REFramework. Critical business data </a:t>
            </a:r>
            <a:r>
              <a:rPr lang="en"/>
              <a:t>delivered!</a:t>
            </a:r>
            <a:endParaRPr/>
          </a:p>
        </p:txBody>
      </p:sp>
      <p:sp>
        <p:nvSpPr>
          <p:cNvPr id="588" name="Google Shape;588;p71"/>
          <p:cNvSpPr txBox="1"/>
          <p:nvPr>
            <p:ph idx="7" type="body"/>
          </p:nvPr>
        </p:nvSpPr>
        <p:spPr>
          <a:xfrm>
            <a:off x="450850" y="1875400"/>
            <a:ext cx="3048000" cy="23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The REFramework provides numerous benefits to developers and stakeholders: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Consistency and reusability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Robust, built-in error handling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Flexible design for processing multiple data types from various sources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Track successes and failures via transactional model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Easy configuration allows for switching to linear models too!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7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0" name="Google Shape;590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0600" y="505049"/>
            <a:ext cx="2330200" cy="231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0775" y="505050"/>
            <a:ext cx="2482376" cy="23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4"/>
          <p:cNvSpPr txBox="1"/>
          <p:nvPr>
            <p:ph type="title"/>
          </p:nvPr>
        </p:nvSpPr>
        <p:spPr>
          <a:xfrm>
            <a:off x="450850" y="596800"/>
            <a:ext cx="6767700" cy="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393" name="Google Shape;393;p54"/>
          <p:cNvSpPr txBox="1"/>
          <p:nvPr>
            <p:ph idx="7" type="subTitle"/>
          </p:nvPr>
        </p:nvSpPr>
        <p:spPr>
          <a:xfrm>
            <a:off x="4613125" y="3190975"/>
            <a:ext cx="1466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Jordan Kohout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94" name="Google Shape;394;p5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5" name="Google Shape;39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900" y="1538113"/>
            <a:ext cx="1265100" cy="1632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96" name="Google Shape;396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6500" y="1512425"/>
            <a:ext cx="1265100" cy="1627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97" name="Google Shape;397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5700" y="1545275"/>
            <a:ext cx="1265100" cy="1618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98" name="Google Shape;398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4100" y="1559025"/>
            <a:ext cx="1265100" cy="1590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99" name="Google Shape;399;p54"/>
          <p:cNvSpPr txBox="1"/>
          <p:nvPr>
            <p:ph idx="7" type="subTitle"/>
          </p:nvPr>
        </p:nvSpPr>
        <p:spPr>
          <a:xfrm>
            <a:off x="2589725" y="3190975"/>
            <a:ext cx="1466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Ellis Hartley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00" name="Google Shape;400;p54"/>
          <p:cNvSpPr txBox="1"/>
          <p:nvPr>
            <p:ph idx="7" type="subTitle"/>
          </p:nvPr>
        </p:nvSpPr>
        <p:spPr>
          <a:xfrm>
            <a:off x="6556700" y="3190975"/>
            <a:ext cx="161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Zack Waterson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01" name="Google Shape;401;p54"/>
          <p:cNvSpPr txBox="1"/>
          <p:nvPr>
            <p:ph idx="7" type="subTitle"/>
          </p:nvPr>
        </p:nvSpPr>
        <p:spPr>
          <a:xfrm>
            <a:off x="440350" y="3190975"/>
            <a:ext cx="1718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Brooks Charlton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5"/>
          <p:cNvSpPr txBox="1"/>
          <p:nvPr>
            <p:ph type="title"/>
          </p:nvPr>
        </p:nvSpPr>
        <p:spPr>
          <a:xfrm>
            <a:off x="452575" y="596800"/>
            <a:ext cx="44181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407" name="Google Shape;407;p55"/>
          <p:cNvSpPr txBox="1"/>
          <p:nvPr>
            <p:ph idx="1" type="subTitle"/>
          </p:nvPr>
        </p:nvSpPr>
        <p:spPr>
          <a:xfrm>
            <a:off x="467825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Introduction to UiPath REFramework</a:t>
            </a:r>
            <a:endParaRPr sz="1500"/>
          </a:p>
        </p:txBody>
      </p:sp>
      <p:sp>
        <p:nvSpPr>
          <p:cNvPr id="408" name="Google Shape;408;p55"/>
          <p:cNvSpPr txBox="1"/>
          <p:nvPr>
            <p:ph idx="2" type="body"/>
          </p:nvPr>
        </p:nvSpPr>
        <p:spPr>
          <a:xfrm>
            <a:off x="467825" y="23690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brief intro to the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purpose of the REFramework.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409" name="Google Shape;409;p55"/>
          <p:cNvSpPr txBox="1"/>
          <p:nvPr>
            <p:ph idx="3" type="subTitle"/>
          </p:nvPr>
        </p:nvSpPr>
        <p:spPr>
          <a:xfrm>
            <a:off x="3052450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UiPath REFramework</a:t>
            </a:r>
            <a:endParaRPr/>
          </a:p>
        </p:txBody>
      </p:sp>
      <p:sp>
        <p:nvSpPr>
          <p:cNvPr id="410" name="Google Shape;410;p55"/>
          <p:cNvSpPr txBox="1"/>
          <p:nvPr>
            <p:ph idx="4" type="body"/>
          </p:nvPr>
        </p:nvSpPr>
        <p:spPr>
          <a:xfrm>
            <a:off x="3086850" y="2369100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A</a:t>
            </a:r>
            <a:r>
              <a:rPr lang="en"/>
              <a:t>dvantages of the REFramework and why we use it. </a:t>
            </a:r>
            <a:endParaRPr/>
          </a:p>
        </p:txBody>
      </p:sp>
      <p:sp>
        <p:nvSpPr>
          <p:cNvPr id="411" name="Google Shape;411;p55"/>
          <p:cNvSpPr txBox="1"/>
          <p:nvPr>
            <p:ph idx="5" type="subTitle"/>
          </p:nvPr>
        </p:nvSpPr>
        <p:spPr>
          <a:xfrm>
            <a:off x="5637075" y="18573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Examples</a:t>
            </a:r>
            <a:endParaRPr/>
          </a:p>
        </p:txBody>
      </p:sp>
      <p:sp>
        <p:nvSpPr>
          <p:cNvPr id="412" name="Google Shape;412;p55"/>
          <p:cNvSpPr txBox="1"/>
          <p:nvPr>
            <p:ph idx="6" type="body"/>
          </p:nvPr>
        </p:nvSpPr>
        <p:spPr>
          <a:xfrm>
            <a:off x="5637075" y="23690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</a:t>
            </a:r>
            <a:r>
              <a:rPr lang="en"/>
              <a:t>uccess stories and case studies of businesses that have benefited from using REFramework.</a:t>
            </a:r>
            <a:endParaRPr/>
          </a:p>
        </p:txBody>
      </p:sp>
      <p:sp>
        <p:nvSpPr>
          <p:cNvPr id="413" name="Google Shape;413;p5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4" name="Google Shape;414;p55"/>
          <p:cNvCxnSpPr/>
          <p:nvPr/>
        </p:nvCxnSpPr>
        <p:spPr>
          <a:xfrm>
            <a:off x="2830313" y="19707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55"/>
          <p:cNvCxnSpPr/>
          <p:nvPr/>
        </p:nvCxnSpPr>
        <p:spPr>
          <a:xfrm>
            <a:off x="5418663" y="19707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55"/>
          <p:cNvCxnSpPr/>
          <p:nvPr/>
        </p:nvCxnSpPr>
        <p:spPr>
          <a:xfrm>
            <a:off x="2830313" y="31885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55"/>
          <p:cNvCxnSpPr/>
          <p:nvPr/>
        </p:nvCxnSpPr>
        <p:spPr>
          <a:xfrm>
            <a:off x="5418663" y="3188593"/>
            <a:ext cx="0" cy="1001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8" name="Google Shape;418;p55"/>
          <p:cNvSpPr txBox="1"/>
          <p:nvPr>
            <p:ph idx="1" type="subTitle"/>
          </p:nvPr>
        </p:nvSpPr>
        <p:spPr>
          <a:xfrm>
            <a:off x="467825" y="31886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Simplified Automations</a:t>
            </a:r>
            <a:endParaRPr/>
          </a:p>
        </p:txBody>
      </p:sp>
      <p:sp>
        <p:nvSpPr>
          <p:cNvPr id="419" name="Google Shape;419;p55"/>
          <p:cNvSpPr txBox="1"/>
          <p:nvPr>
            <p:ph idx="2" type="body"/>
          </p:nvPr>
        </p:nvSpPr>
        <p:spPr>
          <a:xfrm>
            <a:off x="467825" y="37003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</a:t>
            </a:r>
            <a:r>
              <a:rPr lang="en"/>
              <a:t>REFramework makes automation processes smoother and more manageable.</a:t>
            </a:r>
            <a:endParaRPr/>
          </a:p>
        </p:txBody>
      </p:sp>
      <p:sp>
        <p:nvSpPr>
          <p:cNvPr id="420" name="Google Shape;420;p55"/>
          <p:cNvSpPr txBox="1"/>
          <p:nvPr>
            <p:ph idx="3" type="subTitle"/>
          </p:nvPr>
        </p:nvSpPr>
        <p:spPr>
          <a:xfrm>
            <a:off x="3052450" y="31886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and Community</a:t>
            </a:r>
            <a:endParaRPr/>
          </a:p>
        </p:txBody>
      </p:sp>
      <p:sp>
        <p:nvSpPr>
          <p:cNvPr id="421" name="Google Shape;421;p55"/>
          <p:cNvSpPr txBox="1"/>
          <p:nvPr>
            <p:ph idx="4" type="body"/>
          </p:nvPr>
        </p:nvSpPr>
        <p:spPr>
          <a:xfrm>
            <a:off x="3086850" y="3700400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A</a:t>
            </a:r>
            <a:r>
              <a:rPr lang="en"/>
              <a:t>vailability of resources, training, and a community involvement for users.</a:t>
            </a:r>
            <a:endParaRPr/>
          </a:p>
        </p:txBody>
      </p:sp>
      <p:sp>
        <p:nvSpPr>
          <p:cNvPr id="422" name="Google Shape;422;p55"/>
          <p:cNvSpPr txBox="1"/>
          <p:nvPr>
            <p:ph idx="5" type="subTitle"/>
          </p:nvPr>
        </p:nvSpPr>
        <p:spPr>
          <a:xfrm>
            <a:off x="5637075" y="3188600"/>
            <a:ext cx="21510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and Call to Action</a:t>
            </a:r>
            <a:endParaRPr/>
          </a:p>
        </p:txBody>
      </p:sp>
      <p:sp>
        <p:nvSpPr>
          <p:cNvPr id="423" name="Google Shape;423;p55"/>
          <p:cNvSpPr txBox="1"/>
          <p:nvPr>
            <p:ph idx="6" type="body"/>
          </p:nvPr>
        </p:nvSpPr>
        <p:spPr>
          <a:xfrm>
            <a:off x="5637075" y="3700388"/>
            <a:ext cx="2186700" cy="7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Summarizing key points and encouraging the adoption of UiPath REFramework.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/>
          <p:nvPr>
            <p:ph idx="1" type="body"/>
          </p:nvPr>
        </p:nvSpPr>
        <p:spPr>
          <a:xfrm>
            <a:off x="452575" y="1714850"/>
            <a:ext cx="41193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Organizes workflows using "States" and state machines to define stages and manage transitions.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Provides a structured approach with distinct stages like Initialization, Process, and Error Handling.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Ensures consistency and reusability by modularizing components for easier maintenance.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Enhances error handling, logging, and scalability with dedicated states for retries and recovery.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9" name="Google Shape;429;p56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Introduction to the REFramework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0" name="Google Shape;430;p5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476700" y="907850"/>
            <a:ext cx="817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The Robotic Enterprise Framework (REFramework) provides a structured approach to building scalable and reliable automation workflows.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6"/>
          <p:cNvSpPr txBox="1"/>
          <p:nvPr/>
        </p:nvSpPr>
        <p:spPr>
          <a:xfrm>
            <a:off x="4798575" y="1592750"/>
            <a:ext cx="3652200" cy="305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Inter"/>
                <a:ea typeface="Inter"/>
                <a:cs typeface="Inter"/>
                <a:sym typeface="Inter"/>
              </a:rPr>
              <a:t>Simplified workflow example</a:t>
            </a:r>
            <a:endParaRPr b="1"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33" name="Google Shape;43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8573" y="1975461"/>
            <a:ext cx="3652200" cy="26710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7"/>
          <p:cNvSpPr txBox="1"/>
          <p:nvPr>
            <p:ph idx="1" type="body"/>
          </p:nvPr>
        </p:nvSpPr>
        <p:spPr>
          <a:xfrm>
            <a:off x="449675" y="1572250"/>
            <a:ext cx="4119300" cy="22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Scalability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Reliability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Maintainability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Customization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Reusability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9" name="Google Shape;439;p57"/>
          <p:cNvSpPr txBox="1"/>
          <p:nvPr>
            <p:ph type="title"/>
          </p:nvPr>
        </p:nvSpPr>
        <p:spPr>
          <a:xfrm>
            <a:off x="452575" y="5206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Benefits</a:t>
            </a: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 of Implementing the REFramework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0" name="Google Shape;440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1" name="Google Shape;441;p57"/>
          <p:cNvSpPr txBox="1"/>
          <p:nvPr/>
        </p:nvSpPr>
        <p:spPr>
          <a:xfrm>
            <a:off x="476700" y="907850"/>
            <a:ext cx="817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42" name="Google Shape;442;p57"/>
          <p:cNvCxnSpPr/>
          <p:nvPr/>
        </p:nvCxnSpPr>
        <p:spPr>
          <a:xfrm flipH="1" rot="10800000">
            <a:off x="5849939" y="2595177"/>
            <a:ext cx="1763700" cy="981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57"/>
          <p:cNvCxnSpPr/>
          <p:nvPr/>
        </p:nvCxnSpPr>
        <p:spPr>
          <a:xfrm rot="10800000">
            <a:off x="5849256" y="2617055"/>
            <a:ext cx="1764600" cy="102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57"/>
          <p:cNvCxnSpPr>
            <a:stCxn id="445" idx="2"/>
            <a:endCxn id="446" idx="2"/>
          </p:cNvCxnSpPr>
          <p:nvPr/>
        </p:nvCxnSpPr>
        <p:spPr>
          <a:xfrm rot="10800000">
            <a:off x="6731422" y="2057049"/>
            <a:ext cx="0" cy="1750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57"/>
          <p:cNvSpPr/>
          <p:nvPr/>
        </p:nvSpPr>
        <p:spPr>
          <a:xfrm>
            <a:off x="6015022" y="2448249"/>
            <a:ext cx="1432800" cy="1359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REFramework</a:t>
            </a:r>
            <a:endParaRPr sz="6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7" name="Google Shape;447;p57"/>
          <p:cNvSpPr/>
          <p:nvPr/>
        </p:nvSpPr>
        <p:spPr>
          <a:xfrm>
            <a:off x="7557046" y="1837273"/>
            <a:ext cx="1288200" cy="1021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Maintain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8" name="Google Shape;448;p57"/>
          <p:cNvSpPr/>
          <p:nvPr/>
        </p:nvSpPr>
        <p:spPr>
          <a:xfrm>
            <a:off x="4678188" y="1837275"/>
            <a:ext cx="1227600" cy="1021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Scale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6" name="Google Shape;446;p57"/>
          <p:cNvSpPr/>
          <p:nvPr/>
        </p:nvSpPr>
        <p:spPr>
          <a:xfrm>
            <a:off x="6117700" y="1075925"/>
            <a:ext cx="1227600" cy="9810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Reliable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49" name="Google Shape;449;p57"/>
          <p:cNvSpPr/>
          <p:nvPr/>
        </p:nvSpPr>
        <p:spPr>
          <a:xfrm>
            <a:off x="4706998" y="3265251"/>
            <a:ext cx="1198800" cy="11007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Reuse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50" name="Google Shape;450;p57"/>
          <p:cNvSpPr/>
          <p:nvPr/>
        </p:nvSpPr>
        <p:spPr>
          <a:xfrm>
            <a:off x="7557050" y="3265250"/>
            <a:ext cx="1388100" cy="10218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Customize</a:t>
            </a:r>
            <a:endParaRPr sz="1200">
              <a:solidFill>
                <a:schemeClr val="dk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8"/>
          <p:cNvSpPr txBox="1"/>
          <p:nvPr>
            <p:ph type="title"/>
          </p:nvPr>
        </p:nvSpPr>
        <p:spPr>
          <a:xfrm>
            <a:off x="290850" y="1959500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Scalability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6" name="Google Shape;456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7" name="Google Shape;457;p58"/>
          <p:cNvSpPr txBox="1"/>
          <p:nvPr/>
        </p:nvSpPr>
        <p:spPr>
          <a:xfrm>
            <a:off x="290850" y="2453300"/>
            <a:ext cx="817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Scale up or down to meet your business needs</a:t>
            </a:r>
            <a:endParaRPr b="1" sz="15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58" name="Google Shape;45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951" y="1237275"/>
            <a:ext cx="3431375" cy="3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58"/>
          <p:cNvSpPr txBox="1"/>
          <p:nvPr/>
        </p:nvSpPr>
        <p:spPr>
          <a:xfrm>
            <a:off x="290850" y="2846900"/>
            <a:ext cx="43842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Handle large-scale automation projects out-of-the-box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Easy integration with the UiPath Orchestrator allows for 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seamless</a:t>
            </a: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scalability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0" name="Google Shape;460;p58"/>
          <p:cNvSpPr txBox="1"/>
          <p:nvPr/>
        </p:nvSpPr>
        <p:spPr>
          <a:xfrm>
            <a:off x="290850" y="291125"/>
            <a:ext cx="6159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UiPath REFramework</a:t>
            </a:r>
            <a:endParaRPr b="1" sz="2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59"/>
          <p:cNvSpPr txBox="1"/>
          <p:nvPr>
            <p:ph type="title"/>
          </p:nvPr>
        </p:nvSpPr>
        <p:spPr>
          <a:xfrm>
            <a:off x="233425" y="10349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Reliability</a:t>
            </a:r>
            <a:endParaRPr/>
          </a:p>
        </p:txBody>
      </p:sp>
      <p:sp>
        <p:nvSpPr>
          <p:cNvPr id="467" name="Google Shape;467;p59"/>
          <p:cNvSpPr txBox="1"/>
          <p:nvPr>
            <p:ph idx="1" type="subTitle"/>
          </p:nvPr>
        </p:nvSpPr>
        <p:spPr>
          <a:xfrm>
            <a:off x="233425" y="25717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Built-in Robust Error and Exception Handling</a:t>
            </a:r>
            <a:endParaRPr b="1" sz="2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59"/>
          <p:cNvSpPr txBox="1"/>
          <p:nvPr>
            <p:ph idx="2" type="body"/>
          </p:nvPr>
        </p:nvSpPr>
        <p:spPr>
          <a:xfrm>
            <a:off x="127500" y="18863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/>
              <a:t>Out-of-the-box error and exception handling for system and business rule exceptions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/>
              <a:t>Retry failed transaction runs automatically via UiPath Orchestrator</a:t>
            </a:r>
            <a:endParaRPr/>
          </a:p>
        </p:txBody>
      </p:sp>
      <p:pic>
        <p:nvPicPr>
          <p:cNvPr id="469" name="Google Shape;46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08523"/>
            <a:ext cx="4571999" cy="2668826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59"/>
          <p:cNvSpPr txBox="1"/>
          <p:nvPr/>
        </p:nvSpPr>
        <p:spPr>
          <a:xfrm>
            <a:off x="127500" y="323225"/>
            <a:ext cx="6159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UiPath REFramework</a:t>
            </a:r>
            <a:endParaRPr b="1" sz="26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60"/>
          <p:cNvSpPr txBox="1"/>
          <p:nvPr/>
        </p:nvSpPr>
        <p:spPr>
          <a:xfrm>
            <a:off x="344325" y="1405100"/>
            <a:ext cx="4384200" cy="30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7" name="Google Shape;477;p60"/>
          <p:cNvSpPr txBox="1"/>
          <p:nvPr>
            <p:ph type="title"/>
          </p:nvPr>
        </p:nvSpPr>
        <p:spPr>
          <a:xfrm>
            <a:off x="374025" y="1932000"/>
            <a:ext cx="43248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Maintainability</a:t>
            </a:r>
            <a:endParaRPr sz="2800"/>
          </a:p>
        </p:txBody>
      </p:sp>
      <p:sp>
        <p:nvSpPr>
          <p:cNvPr id="478" name="Google Shape;478;p60"/>
          <p:cNvSpPr txBox="1"/>
          <p:nvPr>
            <p:ph idx="2" type="title"/>
          </p:nvPr>
        </p:nvSpPr>
        <p:spPr>
          <a:xfrm>
            <a:off x="416800" y="257175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 quick fixes to adjust on the fly</a:t>
            </a:r>
            <a:endParaRPr/>
          </a:p>
        </p:txBody>
      </p:sp>
      <p:pic>
        <p:nvPicPr>
          <p:cNvPr id="479" name="Google Shape;479;p6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2700" r="22705" t="0"/>
          <a:stretch/>
        </p:blipFill>
        <p:spPr>
          <a:xfrm>
            <a:off x="497562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480" name="Google Shape;480;p60"/>
          <p:cNvSpPr txBox="1"/>
          <p:nvPr>
            <p:ph type="title"/>
          </p:nvPr>
        </p:nvSpPr>
        <p:spPr>
          <a:xfrm>
            <a:off x="272650" y="196800"/>
            <a:ext cx="43248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UiPath REFramework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type="title"/>
          </p:nvPr>
        </p:nvSpPr>
        <p:spPr>
          <a:xfrm>
            <a:off x="187800" y="1771725"/>
            <a:ext cx="84927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Open Sans"/>
                <a:ea typeface="Open Sans"/>
                <a:cs typeface="Open Sans"/>
                <a:sym typeface="Open Sans"/>
              </a:rPr>
              <a:t>Customization</a:t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61"/>
          <p:cNvSpPr txBox="1"/>
          <p:nvPr/>
        </p:nvSpPr>
        <p:spPr>
          <a:xfrm>
            <a:off x="230575" y="2178150"/>
            <a:ext cx="817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Process multiple datatypes</a:t>
            </a:r>
            <a:endParaRPr b="1" sz="15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8" name="Google Shape;488;p61"/>
          <p:cNvSpPr txBox="1"/>
          <p:nvPr/>
        </p:nvSpPr>
        <p:spPr>
          <a:xfrm>
            <a:off x="230575" y="2707350"/>
            <a:ext cx="43842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Flexible enough to handle various types of data from multiple endpoints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</a:pPr>
            <a:r>
              <a:rPr lang="en"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Process Excel data, Lists, and data from UiPath Queues</a:t>
            </a:r>
            <a:endParaRPr sz="1200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489" name="Google Shape;48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600" y="1132675"/>
            <a:ext cx="4110675" cy="2878138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61"/>
          <p:cNvSpPr txBox="1"/>
          <p:nvPr/>
        </p:nvSpPr>
        <p:spPr>
          <a:xfrm>
            <a:off x="187800" y="203200"/>
            <a:ext cx="684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UiPath REFramework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